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y="5143500" cx="9144000"/>
  <p:notesSz cx="6858000" cy="9144000"/>
  <p:embeddedFontLst>
    <p:embeddedFont>
      <p:font typeface="Rubik Medium"/>
      <p:regular r:id="rId59"/>
      <p:bold r:id="rId60"/>
      <p:italic r:id="rId61"/>
      <p:boldItalic r:id="rId62"/>
    </p:embeddedFont>
    <p:embeddedFont>
      <p:font typeface="Raleway"/>
      <p:regular r:id="rId63"/>
      <p:bold r:id="rId64"/>
      <p:italic r:id="rId65"/>
      <p:boldItalic r:id="rId66"/>
    </p:embeddedFont>
    <p:embeddedFont>
      <p:font typeface="Rubik Light"/>
      <p:regular r:id="rId67"/>
      <p:bold r:id="rId68"/>
      <p:italic r:id="rId69"/>
      <p:boldItalic r:id="rId70"/>
    </p:embeddedFont>
    <p:embeddedFont>
      <p:font typeface="Lato"/>
      <p:regular r:id="rId71"/>
      <p:bold r:id="rId72"/>
      <p:italic r:id="rId73"/>
      <p:boldItalic r:id="rId74"/>
    </p:embeddedFont>
    <p:embeddedFont>
      <p:font typeface="Rubik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2">
          <p15:clr>
            <a:srgbClr val="A4A3A4"/>
          </p15:clr>
        </p15:guide>
        <p15:guide id="2" pos="40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9" roundtripDataSignature="AMtx7mgX0aWKfEgrKPiYkZ2LJJbOh4++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C11F37E-C0B0-4439-8576-A9117DFEF172}">
  <a:tblStyle styleId="{6C11F37E-C0B0-4439-8576-A9117DFEF17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9875CD7-A0F6-464E-A6E1-08D4B16D901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2" orient="horz"/>
        <p:guide pos="4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Lato-italic.fntdata"/><Relationship Id="rId72" Type="http://schemas.openxmlformats.org/officeDocument/2006/relationships/font" Target="fonts/Lato-bold.fntdata"/><Relationship Id="rId31" Type="http://schemas.openxmlformats.org/officeDocument/2006/relationships/slide" Target="slides/slide25.xml"/><Relationship Id="rId75" Type="http://schemas.openxmlformats.org/officeDocument/2006/relationships/font" Target="fonts/Rubik-regular.fntdata"/><Relationship Id="rId30" Type="http://schemas.openxmlformats.org/officeDocument/2006/relationships/slide" Target="slides/slide24.xml"/><Relationship Id="rId74" Type="http://schemas.openxmlformats.org/officeDocument/2006/relationships/font" Target="fonts/Lato-boldItalic.fntdata"/><Relationship Id="rId33" Type="http://schemas.openxmlformats.org/officeDocument/2006/relationships/slide" Target="slides/slide27.xml"/><Relationship Id="rId77" Type="http://schemas.openxmlformats.org/officeDocument/2006/relationships/font" Target="fonts/Rubik-italic.fntdata"/><Relationship Id="rId32" Type="http://schemas.openxmlformats.org/officeDocument/2006/relationships/slide" Target="slides/slide26.xml"/><Relationship Id="rId76" Type="http://schemas.openxmlformats.org/officeDocument/2006/relationships/font" Target="fonts/Rubik-bold.fntdata"/><Relationship Id="rId35" Type="http://schemas.openxmlformats.org/officeDocument/2006/relationships/slide" Target="slides/slide29.xml"/><Relationship Id="rId79" Type="http://customschemas.google.com/relationships/presentationmetadata" Target="metadata"/><Relationship Id="rId34" Type="http://schemas.openxmlformats.org/officeDocument/2006/relationships/slide" Target="slides/slide28.xml"/><Relationship Id="rId78" Type="http://schemas.openxmlformats.org/officeDocument/2006/relationships/font" Target="fonts/Rubik-boldItalic.fntdata"/><Relationship Id="rId71" Type="http://schemas.openxmlformats.org/officeDocument/2006/relationships/font" Target="fonts/Lato-regular.fntdata"/><Relationship Id="rId70" Type="http://schemas.openxmlformats.org/officeDocument/2006/relationships/font" Target="fonts/RubikLight-bold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ubikMedium-boldItalic.fntdata"/><Relationship Id="rId61" Type="http://schemas.openxmlformats.org/officeDocument/2006/relationships/font" Target="fonts/RubikMedium-italic.fntdata"/><Relationship Id="rId20" Type="http://schemas.openxmlformats.org/officeDocument/2006/relationships/slide" Target="slides/slide14.xml"/><Relationship Id="rId64" Type="http://schemas.openxmlformats.org/officeDocument/2006/relationships/font" Target="fonts/Raleway-bold.fntdata"/><Relationship Id="rId63" Type="http://schemas.openxmlformats.org/officeDocument/2006/relationships/font" Target="fonts/Raleway-regular.fntdata"/><Relationship Id="rId22" Type="http://schemas.openxmlformats.org/officeDocument/2006/relationships/slide" Target="slides/slide16.xml"/><Relationship Id="rId66" Type="http://schemas.openxmlformats.org/officeDocument/2006/relationships/font" Target="fonts/Raleway-boldItalic.fntdata"/><Relationship Id="rId21" Type="http://schemas.openxmlformats.org/officeDocument/2006/relationships/slide" Target="slides/slide15.xml"/><Relationship Id="rId65" Type="http://schemas.openxmlformats.org/officeDocument/2006/relationships/font" Target="fonts/Raleway-italic.fntdata"/><Relationship Id="rId24" Type="http://schemas.openxmlformats.org/officeDocument/2006/relationships/slide" Target="slides/slide18.xml"/><Relationship Id="rId68" Type="http://schemas.openxmlformats.org/officeDocument/2006/relationships/font" Target="fonts/RubikLight-bold.fntdata"/><Relationship Id="rId23" Type="http://schemas.openxmlformats.org/officeDocument/2006/relationships/slide" Target="slides/slide17.xml"/><Relationship Id="rId67" Type="http://schemas.openxmlformats.org/officeDocument/2006/relationships/font" Target="fonts/RubikLight-regular.fntdata"/><Relationship Id="rId60" Type="http://schemas.openxmlformats.org/officeDocument/2006/relationships/font" Target="fonts/RubikMedium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RubikLight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font" Target="fonts/RubikMedium-regular.fntdata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Personalize os slides com a identidade visual da sua empresa. Insira o nome da empresa e, também, a data da última atualização. ps: Mantenha atualizado este documento para o discurso de vendas sempre ser assertivo.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Coloque aqui todos os acordos de SLA que você fez com o seu time comercial em relação ao dia a dia de trabalho, para que todos tenham tudo bem claro.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Deixe claro como ocorrerá a remuneração do seu time comercial.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21209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Deixe claro aos colaboradores os valores envolvidos em cada negociação para que todos possam ter consciência.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Liste os serviços prestados pela sua empresa para que todo o time comercial tenha isso claro e com fácil acesso. </a:t>
            </a:r>
            <a:br>
              <a:rPr lang="pt-BR"/>
            </a:br>
            <a:r>
              <a:rPr lang="pt-BR"/>
              <a:t>(Caso a empresa não preste serviço, delete este slide)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Personalize os slides com a identidade visual da sua empresa. Insira o nome da empresa e, também, a data da última atualização. ps: Mantenha atualizado este documento para o discurso de vendas sempre ser assertivo.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/>
              <a:t>Liste os produtos vendidos pela sua empresa para que todo o time comercial tenha isso claro e com fácil acesso. </a:t>
            </a:r>
            <a:br>
              <a:rPr lang="pt-BR"/>
            </a:br>
            <a:r>
              <a:rPr lang="pt-BR"/>
              <a:t>(Caso a empresa não venda produtos, delete este slide)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/>
              <a:t>Liste os projetos vendidos pela sua empresa para que todo o time comercial tenha isso claro e com fácil acesso. </a:t>
            </a:r>
            <a:br>
              <a:rPr lang="pt-BR"/>
            </a:br>
            <a:r>
              <a:rPr lang="pt-BR"/>
              <a:t>(Caso a empresa não venda projetos, delete este slide)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Explique o que ocorre nesta etapa, com riqueza de detalhes, para que a função esteja bem explicada à todos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/>
              <a:t>Explique o que ocorre nesta etapa, com riqueza de detalhes, para que a função esteja bem explica à todos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Deixe claro o passo a passo para que todos possam agir com assertividade, garantindo o sucesso comercial dos seus negócios.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Deixe claro o passo a passo para que todos possam agir com assertividade, garantindo o sucesso comercial dos seus negócios.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400">
                <a:highlight>
                  <a:srgbClr val="FFFF00"/>
                </a:highlight>
              </a:rPr>
              <a:t>Deixe visualmente clara a hierarquia do setor comercial. Copie e cole os elementos e adicione setas para ficar mais fácil a visualização à todos</a:t>
            </a:r>
            <a:endParaRPr sz="140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400">
                <a:highlight>
                  <a:srgbClr val="FFFF00"/>
                </a:highlight>
              </a:rPr>
              <a:t>Copie este slide para as demais posições (se houver) e altere os campos com os demais cargos</a:t>
            </a:r>
            <a:endParaRPr sz="140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 forma que você irá abordar o cliente é fundamental para encaminhar a venda. Por isso, seja direto - porém sem ser frio.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400">
                <a:highlight>
                  <a:srgbClr val="FFFF00"/>
                </a:highlight>
              </a:rPr>
              <a:t>A forma que você irá abordar o cliente é fundamental para encaminhar a venda. Por isso, seja direto - porém sem ser frio.</a:t>
            </a:r>
            <a:endParaRPr sz="140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400">
                <a:highlight>
                  <a:srgbClr val="FFFF00"/>
                </a:highlight>
              </a:rPr>
              <a:t>Neste email, oriente de forma didática sobre como o cliente deve proceder para aceitar a proposta feita, sem deixar de despertar um senso de urgência.</a:t>
            </a:r>
            <a:br>
              <a:rPr lang="pt-BR" sz="1400">
                <a:highlight>
                  <a:srgbClr val="FFFF00"/>
                </a:highlight>
              </a:rPr>
            </a:br>
            <a:r>
              <a:rPr lang="pt-BR" sz="1400">
                <a:highlight>
                  <a:srgbClr val="FFFF00"/>
                </a:highlight>
              </a:rPr>
              <a:t>ps: Modelo especialmente para caso de propostas online, em que o aceite pode ser feito através de um link.</a:t>
            </a:r>
            <a:endParaRPr sz="140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Personalize o slide com a identidade visual da sua empresa. Use um slide para isso, somente para deixá-los familiarizados com a empresa.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pt-BR" sz="1400">
                <a:highlight>
                  <a:srgbClr val="FFFF00"/>
                </a:highlight>
              </a:rPr>
              <a:t>Neste email, oriente de forma didática sobre como o cliente deve proceder para aceitar a proposta feita, sem deixar de despertar um senso de urgência.</a:t>
            </a:r>
            <a:br>
              <a:rPr lang="pt-BR" sz="1400">
                <a:highlight>
                  <a:srgbClr val="FFFF00"/>
                </a:highlight>
              </a:rPr>
            </a:br>
            <a:r>
              <a:rPr lang="pt-BR" sz="1400">
                <a:highlight>
                  <a:srgbClr val="FFFF00"/>
                </a:highlight>
              </a:rPr>
              <a:t>ps: Modelo especialmente para caso de propostas online, em que o aceite pode ser feito através de um link.</a:t>
            </a:r>
            <a:endParaRPr sz="140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Este email será enviado, pelo setor financeiro da empresa, tão logo a proposta for aceita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Este email será enviado, pelo setor financeiro da empresa, tão logo a proposta for aceita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400">
                <a:highlight>
                  <a:srgbClr val="FFFF00"/>
                </a:highlight>
              </a:rPr>
              <a:t>Este email pode ser enviado pelo time de marketing da empresa. Aproveite para seguir nutrindo o relacionamento, apresentado algum conteúdo que o auxilie no uso do produto ou do serviço contrato.</a:t>
            </a:r>
            <a:endParaRPr sz="140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Este email pode ser enviado pelo time de marketing da empresa. Aproveite para seguir nutrindo o relacionamento, apresentado algum conteúdo que o auxilie no uso do produto ou do serviço contrato.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Liste os materiais que você tem disponível e coloque hiperlinks em cada item da lista para facilitar o acesso de todos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400"/>
              <a:t>Personalize o slide com a identidade visual da sua empresa. Use um slide para isso, somente para deixá-los familiarizados com a empresa.</a:t>
            </a:r>
            <a:endParaRPr sz="14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Preencha com seu objetivo para o ano e para os semestres.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Aqui, colocamos exemplos de metas. Essa tabela deverá ser preenchida com os produtos ou serviços de sua empresa, além da receita, das unidades e do ticket médio previsto para o período.</a:t>
            </a:r>
            <a:br>
              <a:rPr lang="pt-BR"/>
            </a:br>
            <a:r>
              <a:rPr lang="pt-BR"/>
              <a:t>Você pode tanto editar como deletar essa tabela e criar uma do zero. Clique com o botão direito do mouse para inserir ou deletar linhas e colunas.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Adicione os canais de relacionamento com especificações sobre objetivo e metas. Faça no formato que achar melhor. Copie os elementos, cole e posicione-os à vontade.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6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6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63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6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64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64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6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5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5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5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55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55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5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56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" name="Google Shape;20;p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56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5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5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5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5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5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5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58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8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5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9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6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60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60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6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6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61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6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2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6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62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62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6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6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5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hyperlink" Target="https://crmpiperun.com/trial/?utm_source=material&amp;utm_medium=template&amp;utm_campaign=nutricao-material-playbook-de-vendas&amp;utm_term=%7bterm%7d&amp;utm_content=%7bcontent%7dslide16&amp;utm_position=%7badposition%7d&amp;utm_device=%7bdevice%7d&amp;utm_match=%7bmatchtype%7d&amp;utm_creative=%7bcreative%7d" TargetMode="External"/><Relationship Id="rId5" Type="http://schemas.openxmlformats.org/officeDocument/2006/relationships/hyperlink" Target="https://crmpiperun.com/trial/?utm_source=material&amp;utm_medium=template&amp;utm_campaign=nutricao-material-playbook-de-vendas&amp;utm_term=%7bterm%7d&amp;utm_content=%7bcontent%7dslide16&amp;utm_position=%7badposition%7d&amp;utm_device=%7bdevice%7d&amp;utm_match=%7bmatchtype%7d&amp;utm_creative=%7bcreative%7d" TargetMode="External"/><Relationship Id="rId6" Type="http://schemas.openxmlformats.org/officeDocument/2006/relationships/image" Target="../media/image7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hyperlink" Target="mailto:financeiro@crmpiperun.com.br" TargetMode="External"/><Relationship Id="rId5" Type="http://schemas.openxmlformats.org/officeDocument/2006/relationships/hyperlink" Target="https://api.whatsapp.com/send/?phone=5551995122618&amp;text&amp;app_absent=0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hyperlink" Target="https://crmpiperun.com/trial/?utm_source=material&amp;utm_medium=template&amp;utm_campaign=nutricao-material-playbook-de-vendas&amp;utm_term=%7bterm%7d&amp;utm_content=%7bcontent%7dslide22&amp;utm_position=%7badposition%7d&amp;utm_device=%7bdevice%7d&amp;utm_match=%7bmatchtype%7d&amp;utm_creative=%7bcreative%7d" TargetMode="External"/><Relationship Id="rId5" Type="http://schemas.openxmlformats.org/officeDocument/2006/relationships/hyperlink" Target="https://crmpiperun.com/trial/?utm_source=material&amp;utm_medium=template&amp;utm_campaign=nutricao-material-playbook-de-vendas&amp;utm_term=%7bterm%7d&amp;utm_content=%7bcontent%7dslide22&amp;utm_position=%7badposition%7d&amp;utm_device=%7bdevice%7d&amp;utm_match=%7bmatchtype%7d&amp;utm_creative=%7bcreative%7d" TargetMode="External"/><Relationship Id="rId6" Type="http://schemas.openxmlformats.org/officeDocument/2006/relationships/image" Target="../media/image9.gif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hyperlink" Target="https://crmpiperun.com/trial/?utm_source=material&amp;utm_medium=template&amp;utm_campaign=nutricao-material-playbook-de-vendas&amp;utm_term=%7bterm%7d&amp;utm_content=%7bcontent%7dslide26&amp;utm_position=%7badposition%7d&amp;utm_device=%7bdevice%7d&amp;utm_match=%7bmatchtype%7d&amp;utm_creative=%7bcreative%7d" TargetMode="External"/><Relationship Id="rId5" Type="http://schemas.openxmlformats.org/officeDocument/2006/relationships/hyperlink" Target="https://crmpiperun.com/trial/?utm_source=material&amp;utm_medium=template&amp;utm_campaign=nutricao-material-playbook-de-vendas&amp;utm_term=%7bterm%7d&amp;utm_content=%7bcontent%7dslide26&amp;utm_position=%7badposition%7d&amp;utm_device=%7bdevice%7d&amp;utm_match=%7bmatchtype%7d&amp;utm_creative=%7bcreative%7d" TargetMode="External"/><Relationship Id="rId6" Type="http://schemas.openxmlformats.org/officeDocument/2006/relationships/image" Target="../media/image10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crmpiperun.com/trial/?utm_source=material&amp;utm_medium=template&amp;utm_campaign=nutricao-material-playbook-de-vendas&amp;utm_term=%7bterm%7d&amp;utm_content=%7bcontent%7dpagina-apresentacao&amp;utm_position=%7badposition%7d&amp;utm_device=%7bdevice%7d&amp;utm_match=%7bmatchtype%7d&amp;utm_creative=%7bcreative%7d" TargetMode="External"/><Relationship Id="rId5" Type="http://schemas.openxmlformats.org/officeDocument/2006/relationships/hyperlink" Target="https://crmpiperun.com/trial/?utm_source=material&amp;utm_medium=template&amp;utm_campaign=nutricao-material-playbook-de-vendas&amp;utm_term=%7bterm%7d&amp;utm_content=%7bcontent%7dpagina-apresentacao&amp;utm_position=%7badposition%7d&amp;utm_device=%7bdevice%7d&amp;utm_match=%7bmatchtype%7d&amp;utm_creative=%7bcreative%7d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Relationship Id="rId4" Type="http://schemas.openxmlformats.org/officeDocument/2006/relationships/hyperlink" Target="https://crmpiperun.com/trial/?utm_source=material&amp;utm_medium=template&amp;utm_campaign=nutricao-material-playbook-de-vendas&amp;utm_term=%7bterm%7d&amp;utm_content=%7bcontent%7dslide45&amp;utm_position=%7badposition%7d&amp;utm_device=%7bdevice%7d&amp;utm_match=%7bmatchtype%7d&amp;utm_creative=%7bcreative%7d" TargetMode="External"/><Relationship Id="rId5" Type="http://schemas.openxmlformats.org/officeDocument/2006/relationships/hyperlink" Target="https://crmpiperun.com/trial/?utm_source=material&amp;utm_medium=template&amp;utm_campaign=nutricao-material-playbook-de-vendas&amp;utm_term=%7bterm%7d&amp;utm_content=%7bcontent%7dslide45&amp;utm_position=%7badposition%7d&amp;utm_device=%7bdevice%7d&amp;utm_match=%7bmatchtype%7d&amp;utm_creative=%7bcreative%7d" TargetMode="External"/><Relationship Id="rId6" Type="http://schemas.openxmlformats.org/officeDocument/2006/relationships/image" Target="../media/image12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crmpiperun.com/?utm_source=material&amp;utm_medium=template&amp;utm_campaign=nutricao-material-playbook-de-vendas&amp;utm_term=%7bterm%7d&amp;utm_content=%7bcontent%7dslide51&amp;utm_position=%7badposition%7d&amp;utm_device=%7bdevice%7d&amp;utm_match=%7bmatchtype%7d&amp;utm_creative=%7bcreative%7d" TargetMode="External"/><Relationship Id="rId4" Type="http://schemas.openxmlformats.org/officeDocument/2006/relationships/hyperlink" Target="https://crmpiperun.com/?utm_source=material&amp;utm_medium=template&amp;utm_campaign=nutricao-material-playbook-de-vendas&amp;utm_term=%7bterm%7d&amp;utm_content=%7bcontent%7dslide49&amp;utm_position=%7badposition%7d&amp;utm_device=%7bdevice%7d&amp;utm_match=%7bmatchtype%7d&amp;utm_creative=%7bcreative%7d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.png"/><Relationship Id="rId4" Type="http://schemas.openxmlformats.org/officeDocument/2006/relationships/hyperlink" Target="https://crmpiperun.com/fale-com-um-consultor/?utm_source=material&amp;utm_medium=template&amp;utm_campaign=nutricao-material-playbook-de-vendas&amp;utm_term=%7bterm%7d&amp;utm_content=%7bcontent%7dpagina-final&amp;utm_position=%7badposition%7d&amp;utm_device=%7bdevice%7d&amp;utm_match=%7bmatchtype%7d&amp;utm_creative=%7bcreative%7d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>
            <p:ph idx="4294967295" type="ctrTitle"/>
          </p:nvPr>
        </p:nvSpPr>
        <p:spPr>
          <a:xfrm>
            <a:off x="744173" y="1465572"/>
            <a:ext cx="56067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0" i="0" lang="pt-BR" sz="35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Playbook de Vendas </a:t>
            </a:r>
            <a:endParaRPr b="0" i="0" sz="35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pt-BR" sz="35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(nome da sua empresa)</a:t>
            </a:r>
            <a:endParaRPr b="1" i="0" sz="35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4" name="Google Shape;74;p1"/>
          <p:cNvSpPr txBox="1"/>
          <p:nvPr>
            <p:ph idx="4294967295" type="subTitle"/>
          </p:nvPr>
        </p:nvSpPr>
        <p:spPr>
          <a:xfrm>
            <a:off x="744173" y="2834022"/>
            <a:ext cx="45675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1" lang="pt-BR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Última atualização - </a:t>
            </a:r>
            <a:r>
              <a:rPr i="1" lang="pt-BR" sz="14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Set</a:t>
            </a:r>
            <a:r>
              <a:rPr b="0" i="1" lang="pt-BR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/202</a:t>
            </a:r>
            <a:r>
              <a:rPr i="1" lang="pt-BR" sz="14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2</a:t>
            </a:r>
            <a:r>
              <a:rPr b="0" i="1" lang="pt-BR" sz="14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 - Versão </a:t>
            </a:r>
            <a:r>
              <a:rPr i="1" lang="pt-BR" sz="14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4</a:t>
            </a:r>
            <a:endParaRPr b="0" i="1" sz="14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6613900" y="-963475"/>
            <a:ext cx="2251200" cy="22512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"/>
          <p:cNvSpPr/>
          <p:nvPr/>
        </p:nvSpPr>
        <p:spPr>
          <a:xfrm>
            <a:off x="6824706" y="792854"/>
            <a:ext cx="693900" cy="6939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748" y="92596"/>
            <a:ext cx="730100" cy="73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450" y="4469925"/>
            <a:ext cx="442000" cy="4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/>
        </p:nvSpPr>
        <p:spPr>
          <a:xfrm>
            <a:off x="572700" y="1041350"/>
            <a:ext cx="7601700" cy="31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Todos do time comercial deverão:</a:t>
            </a:r>
            <a:endParaRPr b="1" i="0" sz="1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★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Seguir os requisitos, preços, promoções e incentivos comerciais deste documento.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★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Manter-se sempre atualizado sobre a política comercial da empresa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★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Participar semanalmente da reunião da equipe comercial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★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59" name="Google Shape;159;p10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10"/>
          <p:cNvSpPr txBox="1"/>
          <p:nvPr/>
        </p:nvSpPr>
        <p:spPr>
          <a:xfrm>
            <a:off x="6850775" y="4594500"/>
            <a:ext cx="1960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Objetivos de venda 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344400" y="327225"/>
            <a:ext cx="77289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lang="pt-BR" sz="30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Conformidades comerciais - SLA</a:t>
            </a:r>
            <a:endParaRPr b="1" sz="3000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idx="4294967295" type="body"/>
          </p:nvPr>
        </p:nvSpPr>
        <p:spPr>
          <a:xfrm>
            <a:off x="344400" y="1222001"/>
            <a:ext cx="63216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lang="pt-BR" sz="1200" u="sng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Insira aqui, em itens, como a remuneração aos vendedores é composta.</a:t>
            </a:r>
            <a:endParaRPr sz="1200" u="sng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lang="pt-BR" sz="120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Fale sobre comissão, salário base, etc..</a:t>
            </a:r>
            <a:endParaRPr sz="1200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68" name="Google Shape;168;p11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p11"/>
          <p:cNvSpPr txBox="1"/>
          <p:nvPr/>
        </p:nvSpPr>
        <p:spPr>
          <a:xfrm>
            <a:off x="6850775" y="4594500"/>
            <a:ext cx="1960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Objetivos de venda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344400" y="327225"/>
            <a:ext cx="77289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lang="pt-BR" sz="30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Remuneração (fixa e/ou +variável)</a:t>
            </a:r>
            <a:endParaRPr b="1" sz="3000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Funis do Processo Comercial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78" name="Google Shape;178;p12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12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/>
        </p:nvSpPr>
        <p:spPr>
          <a:xfrm>
            <a:off x="561400" y="1476925"/>
            <a:ext cx="61203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Insira em tópicos o perfil das empresas buscadas como clientes ideais</a:t>
            </a:r>
            <a:endParaRPr b="0" i="0" sz="1400" u="sng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Leve em consideração coisas como: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Quais têm poder de decisão e recursos financeiros para tomar a decisão de compra?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 que elas precisam ter?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Lembre-se: Prospect é o alvo no qual estamos trabalhando para torná-lo cliente.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Construa o ICP (perfil do cliente ideal)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Se for utilizar outbound, de onde serão extraídas listas para prospecção?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584575" y="934050"/>
            <a:ext cx="61203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Trata-se de empresas aderente aos produtos e serviços de sua empresa.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6" name="Google Shape;186;p13"/>
          <p:cNvSpPr txBox="1"/>
          <p:nvPr>
            <p:ph idx="4294967295" type="title"/>
          </p:nvPr>
        </p:nvSpPr>
        <p:spPr>
          <a:xfrm>
            <a:off x="561400" y="386400"/>
            <a:ext cx="749007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1ª Funil de Marketing e Prospecção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87" name="Google Shape;187;p13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13"/>
          <p:cNvSpPr txBox="1"/>
          <p:nvPr/>
        </p:nvSpPr>
        <p:spPr>
          <a:xfrm>
            <a:off x="6286500" y="4594500"/>
            <a:ext cx="252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Funis do Processo Comercial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/>
        </p:nvSpPr>
        <p:spPr>
          <a:xfrm>
            <a:off x="548942" y="1533450"/>
            <a:ext cx="61203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Quais serão as perguntas para realizar a qualificação dos leads?</a:t>
            </a:r>
            <a:endParaRPr b="0" i="0" sz="1400" u="sng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Insira aqui a origem de onde vem esse lead, os canais de aquisição: </a:t>
            </a:r>
            <a:endParaRPr b="0" i="0" sz="1400" u="sng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Formulário de site;</a:t>
            </a:r>
            <a:endParaRPr/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Formulário em anúncio do Facebook;</a:t>
            </a:r>
            <a:endParaRPr/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Formulário em uma landing page de eBook;</a:t>
            </a:r>
            <a:endParaRPr/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Chat do Facebook; </a:t>
            </a:r>
            <a:endParaRPr/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Entre outros...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548942" y="943150"/>
            <a:ext cx="61203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Trata-se de quando um potencial cliente interessou-se pelo seu produto ou serviço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6" name="Google Shape;196;p14"/>
          <p:cNvSpPr txBox="1"/>
          <p:nvPr>
            <p:ph idx="4294967295" type="title"/>
          </p:nvPr>
        </p:nvSpPr>
        <p:spPr>
          <a:xfrm>
            <a:off x="548941" y="386400"/>
            <a:ext cx="7455027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2º Funil de Qualificação - Pré-Vendas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97" name="Google Shape;197;p14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p14"/>
          <p:cNvSpPr txBox="1"/>
          <p:nvPr/>
        </p:nvSpPr>
        <p:spPr>
          <a:xfrm>
            <a:off x="6286500" y="4594500"/>
            <a:ext cx="252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Funis do Processo Comercial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/>
        </p:nvSpPr>
        <p:spPr>
          <a:xfrm>
            <a:off x="585150" y="961089"/>
            <a:ext cx="56310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É quando o lead solicita uma cotação de seu produto ou serviço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585150" y="1601739"/>
            <a:ext cx="61203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Defina o que é considerado uma oportunidade para a empresa</a:t>
            </a:r>
            <a:endParaRPr b="0" i="0" sz="1400" u="sng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Insira aqui os locais onde essa cotação pode ocorrer:</a:t>
            </a:r>
            <a:endParaRPr b="0" i="0" sz="1400" u="sng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Formulário de site de produto ou serviço específico;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Via redes sociais;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Por telefone;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Pessoalmente;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Entre outros...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6" name="Google Shape;206;p15"/>
          <p:cNvSpPr txBox="1"/>
          <p:nvPr>
            <p:ph idx="4294967295" type="title"/>
          </p:nvPr>
        </p:nvSpPr>
        <p:spPr>
          <a:xfrm>
            <a:off x="585150" y="380914"/>
            <a:ext cx="6321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3º Oportunidade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07" name="Google Shape;207;p15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15"/>
          <p:cNvSpPr txBox="1"/>
          <p:nvPr/>
        </p:nvSpPr>
        <p:spPr>
          <a:xfrm>
            <a:off x="6286500" y="4594500"/>
            <a:ext cx="25245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Funis do Processo Comercial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09" name="Google Shape;209;p15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pdtJYD0snyUQh39_041fpRbJw03V9BVN-BlYajCzjJSg-hN22cUkEN4CjDUF8uN9CEfPi68j1yBTfBd968FnjhgBPwRYuFZfu3tbgtSVuvkHbR0iWw9JOmo1SGmzD5fAJwiYE_sazZc" id="214" name="Google Shape;2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7924"/>
            <a:ext cx="9318087" cy="524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6"/>
          <p:cNvSpPr/>
          <p:nvPr/>
        </p:nvSpPr>
        <p:spPr>
          <a:xfrm>
            <a:off x="1" y="0"/>
            <a:ext cx="9318086" cy="661737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647700" y="687191"/>
            <a:ext cx="80094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Posteriormente, transfira as etapas do seu funil comercial para o CRM PipeRun.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Irá ajudar a guia a equipe comercial na execução das atividades, além de gerar visibilidade ao processo e desempenho.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584575" y="25917"/>
            <a:ext cx="7945814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pt-BR" sz="3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VEJA COMO FICA NA PRÁTICA</a:t>
            </a:r>
            <a:endParaRPr b="1" i="0" sz="30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647699" y="3994931"/>
            <a:ext cx="8009412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Para criar o funil dentro do CRM PipeRun, </a:t>
            </a:r>
            <a:r>
              <a:rPr b="1" i="0" lang="pt-BR" sz="1400" u="sng" cap="none" strike="noStrike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 Aqui</a:t>
            </a:r>
            <a:r>
              <a:rPr b="0" i="0" lang="pt-BR" sz="1400" u="sng" cap="none" strike="noStrike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 Faça um Teste Grátis.</a:t>
            </a:r>
            <a:endParaRPr b="0" i="0" sz="1400" u="none" cap="none" strike="noStrike">
              <a:solidFill>
                <a:srgbClr val="0070C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#PipeRun</a:t>
            </a:r>
            <a:endParaRPr b="1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6">
            <a:alphaModFix/>
          </a:blip>
          <a:srcRect b="1427" l="0" r="0" t="1437"/>
          <a:stretch/>
        </p:blipFill>
        <p:spPr>
          <a:xfrm>
            <a:off x="2420874" y="1499593"/>
            <a:ext cx="4449158" cy="2434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Regras no Processo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de Contratação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17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/>
        </p:nvSpPr>
        <p:spPr>
          <a:xfrm>
            <a:off x="560817" y="1642289"/>
            <a:ext cx="6120300" cy="178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Coloque em itens as regras para contratação por parte dos clientes;</a:t>
            </a:r>
            <a:endParaRPr b="0" i="0" sz="1400" u="sng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Por exemplo: se você vende projeto, coloque que 30% do valor deve ser pago antes do trabalho começar a ser feito;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Font typeface="Raleway"/>
              <a:buChar char="●"/>
            </a:pPr>
            <a:r>
              <a:rPr b="0" i="0" lang="pt-BR" sz="11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3" name="Google Shape;233;p18"/>
          <p:cNvSpPr txBox="1"/>
          <p:nvPr>
            <p:ph idx="4294967295" type="title"/>
          </p:nvPr>
        </p:nvSpPr>
        <p:spPr>
          <a:xfrm>
            <a:off x="560817" y="327025"/>
            <a:ext cx="7356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Regras para contratação de produtos, serviços e projetos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34" name="Google Shape;234;p18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5" name="Google Shape;235;p18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Regras no Processo de Contratação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36" name="Google Shape;236;p18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/>
          <p:nvPr/>
        </p:nvSpPr>
        <p:spPr>
          <a:xfrm>
            <a:off x="649592" y="1554300"/>
            <a:ext cx="61203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Os serviços prestados são</a:t>
            </a:r>
            <a:r>
              <a:rPr b="0" i="0" lang="pt-BR" sz="1400" u="none" cap="none" strike="noStrik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14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Serviço 1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Serviço 2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Serviço 3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548942" y="872800"/>
            <a:ext cx="6137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O contrato de serviço define a regra de uma solução com execução recorrente.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3" name="Google Shape;243;p19"/>
          <p:cNvSpPr txBox="1"/>
          <p:nvPr>
            <p:ph idx="4294967295" type="title"/>
          </p:nvPr>
        </p:nvSpPr>
        <p:spPr>
          <a:xfrm>
            <a:off x="548942" y="315150"/>
            <a:ext cx="6321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Contratação de serviços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44" name="Google Shape;244;p19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p19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Regras no Processo de Contratação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46" name="Google Shape;246;p19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/>
        </p:nvSpPr>
        <p:spPr>
          <a:xfrm>
            <a:off x="449300" y="1303476"/>
            <a:ext cx="4088400" cy="24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4. Sua Empresa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6. Objetivo de Venda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12. Funis do Processo Comercial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17. Regras no Processo de Contratação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22. Processo Comercial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26. Treinamento Comercial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4310397" y="1301500"/>
            <a:ext cx="4088400" cy="24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lang="pt-BR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29. Estrutura Comercial</a:t>
            </a:r>
            <a:endParaRPr b="1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31. Perfil do Profissional Desejado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33. Playbook de Ações para Vendas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45. Roteiro de Apresentação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47. Como Identificar as Dores do Cliente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49. Como Contornar Objeções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u="none" cap="none" strike="noStrike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1" i="0" u="none" cap="none" strike="noStrike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344400" y="327213"/>
            <a:ext cx="54750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lang="pt-BR" sz="30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SUMÁRIO</a:t>
            </a:r>
            <a:endParaRPr b="1" sz="2300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449300" y="779021"/>
            <a:ext cx="1236300" cy="29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50" y="4705532"/>
            <a:ext cx="904899" cy="31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2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2"/>
          <p:cNvSpPr txBox="1"/>
          <p:nvPr/>
        </p:nvSpPr>
        <p:spPr>
          <a:xfrm>
            <a:off x="1953225" y="4594497"/>
            <a:ext cx="68577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-BR" sz="1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E-mail: </a:t>
            </a:r>
            <a:r>
              <a:rPr lang="pt-BR" sz="1000" u="sng">
                <a:solidFill>
                  <a:srgbClr val="0097A7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financeiro@crmpiperun.com.br</a:t>
            </a:r>
            <a:r>
              <a:rPr lang="pt-BR" sz="1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  l   </a:t>
            </a:r>
            <a:r>
              <a:rPr b="1" lang="pt-BR" sz="1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Telefone: </a:t>
            </a:r>
            <a:r>
              <a:rPr lang="pt-BR" sz="1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(51) 4063-9792 - Ramal 3   l   </a:t>
            </a:r>
            <a:r>
              <a:rPr b="1" lang="pt-BR" sz="1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WhatsApp:</a:t>
            </a:r>
            <a:r>
              <a:rPr lang="pt-BR" sz="10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pt-BR" sz="1000" u="sng">
                <a:solidFill>
                  <a:srgbClr val="0097A7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+5551995122618</a:t>
            </a:r>
            <a:endParaRPr i="1" sz="9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>
            <p:ph idx="4294967295" type="title"/>
          </p:nvPr>
        </p:nvSpPr>
        <p:spPr>
          <a:xfrm>
            <a:off x="572692" y="362650"/>
            <a:ext cx="6321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Contratação de produtos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572692" y="920300"/>
            <a:ext cx="6137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O contrato de produto define a regra de uma solução com execução recorrente.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673342" y="1601800"/>
            <a:ext cx="30414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Os produtos vendidos são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Produto 1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Produto 2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Produto 3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54" name="Google Shape;254;p20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20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Regras no Processo de Contratação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/>
          <p:nvPr>
            <p:ph idx="4294967295" type="title"/>
          </p:nvPr>
        </p:nvSpPr>
        <p:spPr>
          <a:xfrm>
            <a:off x="560817" y="327025"/>
            <a:ext cx="6321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Contratação de projetos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2" name="Google Shape;262;p21"/>
          <p:cNvSpPr txBox="1"/>
          <p:nvPr/>
        </p:nvSpPr>
        <p:spPr>
          <a:xfrm>
            <a:off x="560817" y="884675"/>
            <a:ext cx="794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200" u="none" cap="none" strike="noStrike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O contrato de projeto visa fornecer uma solução com início e fim determinados para cliente.</a:t>
            </a:r>
            <a:endParaRPr b="0" i="1" sz="12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661467" y="1566175"/>
            <a:ext cx="30414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Os projetos vendidos são</a:t>
            </a:r>
            <a:r>
              <a:rPr b="0" i="0" lang="pt-BR" sz="14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Projeto 1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Projeto 2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Projeto 3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...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64" name="Google Shape;264;p21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" name="Google Shape;265;p21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Regras no Processo de Contratação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pdtJYD0snyUQh39_041fpRbJw03V9BVN-BlYajCzjJSg-hN22cUkEN4CjDUF8uN9CEfPi68j1yBTfBd968FnjhgBPwRYuFZfu3tbgtSVuvkHbR0iWw9JOmo1SGmzD5fAJwiYE_sazZc" id="271" name="Google Shape;27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7924"/>
            <a:ext cx="9318087" cy="524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/>
          <p:nvPr/>
        </p:nvSpPr>
        <p:spPr>
          <a:xfrm>
            <a:off x="1" y="0"/>
            <a:ext cx="9318086" cy="661737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2"/>
          <p:cNvSpPr txBox="1"/>
          <p:nvPr/>
        </p:nvSpPr>
        <p:spPr>
          <a:xfrm>
            <a:off x="647700" y="687188"/>
            <a:ext cx="8009412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Crie seus modelos de propostas e adicione seus produtos/serviços e condições especiais no CRM PipeRun.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Lá você deixa tudo isso salvo, evitando erros de formulação de propostas.</a:t>
            </a:r>
            <a:endParaRPr b="0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584575" y="25917"/>
            <a:ext cx="7945814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pt-BR" sz="3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VEJA COMO FICA NA PRÁTICA</a:t>
            </a:r>
            <a:endParaRPr b="1" i="0" sz="30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647699" y="3994931"/>
            <a:ext cx="8009412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Para organizar e evitar erros no seu processo, </a:t>
            </a:r>
            <a:r>
              <a:rPr b="1" i="0" lang="pt-BR" sz="1400" u="sng" cap="none" strike="noStrike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 Aqui</a:t>
            </a:r>
            <a:r>
              <a:rPr b="0" i="0" lang="pt-BR" sz="1400" u="sng" cap="none" strike="noStrike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 Faça um Teste Grátis.</a:t>
            </a:r>
            <a:endParaRPr b="0" i="0" sz="1400" u="none" cap="none" strike="noStrike">
              <a:solidFill>
                <a:srgbClr val="0070C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#PipeRun</a:t>
            </a:r>
            <a:endParaRPr b="1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76" name="Google Shape;276;p22"/>
          <p:cNvPicPr preferRelativeResize="0"/>
          <p:nvPr/>
        </p:nvPicPr>
        <p:blipFill rotWithShape="1">
          <a:blip r:embed="rId6">
            <a:alphaModFix/>
          </a:blip>
          <a:srcRect b="79" l="0" r="0" t="69"/>
          <a:stretch/>
        </p:blipFill>
        <p:spPr>
          <a:xfrm>
            <a:off x="2429103" y="1478024"/>
            <a:ext cx="4474493" cy="251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Processo Comercial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283" name="Google Shape;283;p23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23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"/>
          <p:cNvSpPr txBox="1"/>
          <p:nvPr/>
        </p:nvSpPr>
        <p:spPr>
          <a:xfrm>
            <a:off x="572699" y="1650725"/>
            <a:ext cx="61203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Esta é a etapa de agendar uma reunião com uma empresa interessada em adquirir serviços ou pelo menos sensível a utilização da web como plataforma para auxiliar os negócios, realizada por uma pessoa preparada para fazer uma breve introdução da empresa e marcar a reunião com o Consultor.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0" name="Google Shape;290;p24"/>
          <p:cNvSpPr txBox="1"/>
          <p:nvPr>
            <p:ph idx="4294967295" type="title"/>
          </p:nvPr>
        </p:nvSpPr>
        <p:spPr>
          <a:xfrm>
            <a:off x="572699" y="327025"/>
            <a:ext cx="6321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Conexão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1" name="Google Shape;291;p24"/>
          <p:cNvSpPr txBox="1"/>
          <p:nvPr/>
        </p:nvSpPr>
        <p:spPr>
          <a:xfrm>
            <a:off x="572699" y="884675"/>
            <a:ext cx="794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1" lang="pt-BR" sz="1200" u="none" cap="none" strike="noStrike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Realizada por um conector ou um consultor. </a:t>
            </a:r>
            <a:endParaRPr b="0" i="1" sz="12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292" name="Google Shape;292;p24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24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Processo Comercial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294" name="Google Shape;294;p24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>
            <p:ph idx="4294967295" type="title"/>
          </p:nvPr>
        </p:nvSpPr>
        <p:spPr>
          <a:xfrm>
            <a:off x="584575" y="327025"/>
            <a:ext cx="6321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Consultoria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584575" y="884675"/>
            <a:ext cx="794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Realizada exclusivamente por um consultor. 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1" name="Google Shape;301;p25"/>
          <p:cNvSpPr txBox="1"/>
          <p:nvPr/>
        </p:nvSpPr>
        <p:spPr>
          <a:xfrm>
            <a:off x="584575" y="1650725"/>
            <a:ext cx="61203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Esta é a etapa de realizar a reunião, apresentar a empresa, as soluções, identificar necessidades (briefing), estruturar a propostas, fazer a negociação, enviar o pedido para a área de projetos.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02" name="Google Shape;302;p25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25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Processo Comercial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04" name="Google Shape;304;p25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pdtJYD0snyUQh39_041fpRbJw03V9BVN-BlYajCzjJSg-hN22cUkEN4CjDUF8uN9CEfPi68j1yBTfBd968FnjhgBPwRYuFZfu3tbgtSVuvkHbR0iWw9JOmo1SGmzD5fAJwiYE_sazZc" id="309" name="Google Shape;30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7924"/>
            <a:ext cx="9318087" cy="524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6"/>
          <p:cNvSpPr/>
          <p:nvPr/>
        </p:nvSpPr>
        <p:spPr>
          <a:xfrm>
            <a:off x="1" y="0"/>
            <a:ext cx="9318086" cy="661737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6"/>
          <p:cNvSpPr txBox="1"/>
          <p:nvPr/>
        </p:nvSpPr>
        <p:spPr>
          <a:xfrm>
            <a:off x="647700" y="687191"/>
            <a:ext cx="8009400" cy="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Tenha controle da agenda e atividades de toda equipe de vendedores pelo CRM PipeRun.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Além disso é possível criar templates de propostas e enviar para assinatura de forma simples, armazenar as conversas feitas por Webphone e usar o CRM integrado na tela do Whatsapp, Linkedin, Email, Help Desks e outras plataformas. </a:t>
            </a:r>
            <a:endParaRPr b="0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2" name="Google Shape;312;p26"/>
          <p:cNvSpPr txBox="1"/>
          <p:nvPr/>
        </p:nvSpPr>
        <p:spPr>
          <a:xfrm>
            <a:off x="584575" y="25917"/>
            <a:ext cx="7945814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pt-BR" sz="3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VEJA COMO FICA NA PRÁTICA</a:t>
            </a:r>
            <a:endParaRPr b="1" i="0" sz="30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647699" y="4121770"/>
            <a:ext cx="80094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Para acelerar suas vendas, </a:t>
            </a:r>
            <a:r>
              <a:rPr b="1" i="0" lang="pt-BR" sz="1400" u="sng" cap="none" strike="noStrike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 Aqui</a:t>
            </a:r>
            <a:r>
              <a:rPr b="0" i="0" lang="pt-BR" sz="1400" u="sng" cap="none" strike="noStrike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 Faça um Teste Grátis.</a:t>
            </a:r>
            <a:endParaRPr b="0" i="0" sz="1400" u="none" cap="none" strike="noStrike">
              <a:solidFill>
                <a:srgbClr val="0070C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#PipeRun</a:t>
            </a:r>
            <a:endParaRPr b="1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14" name="Google Shape;314;p26"/>
          <p:cNvPicPr preferRelativeResize="0"/>
          <p:nvPr/>
        </p:nvPicPr>
        <p:blipFill rotWithShape="1">
          <a:blip r:embed="rId6">
            <a:alphaModFix/>
          </a:blip>
          <a:srcRect b="79" l="0" r="0" t="69"/>
          <a:stretch/>
        </p:blipFill>
        <p:spPr>
          <a:xfrm>
            <a:off x="2329145" y="1651904"/>
            <a:ext cx="4433274" cy="249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7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Treinamento Comercial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7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/>
          <p:nvPr/>
        </p:nvSpPr>
        <p:spPr>
          <a:xfrm>
            <a:off x="584575" y="1126825"/>
            <a:ext cx="7546200" cy="3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Funções e metas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 apresentar ao profissional as formas de remuneração, política de acordos e cobrança de metas, com foco na demonstração de seu crescimento dentro da empresa. (Plano de Carreira);</a:t>
            </a:r>
            <a:endParaRPr b="1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Soluções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 apresentar ao profissional os produtos e/ou serviços que a sua empresa vende e como eles agregam valor ao cliente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Campanhas de prospecção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 mostrar ao profissional os canais de prospecção e como eles funcionam para atrair potenciais compradores;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Roteiro de vendas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 treinar o profissional nos procedimentos corretos para a realização de uma reunião de negócios com potenciais clientes (prospects);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2794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8" name="Google Shape;328;p28"/>
          <p:cNvSpPr txBox="1"/>
          <p:nvPr>
            <p:ph idx="4294967295" type="title"/>
          </p:nvPr>
        </p:nvSpPr>
        <p:spPr>
          <a:xfrm>
            <a:off x="584575" y="338900"/>
            <a:ext cx="6321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Etapas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29" name="Google Shape;329;p28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p28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Treinamento Comercial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/>
          <p:nvPr/>
        </p:nvSpPr>
        <p:spPr>
          <a:xfrm>
            <a:off x="584575" y="1126825"/>
            <a:ext cx="7546200" cy="3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Treinamento de networking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ensinar o profissional a fazer network e manter uma rede de contatos voltada para negócios</a:t>
            </a:r>
            <a:endParaRPr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Treinamento de Argumentação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mostrar formas de argumentação para a apresentação das soluções, convencer o receptor ou sair de situações difíceis em uma negociação</a:t>
            </a:r>
            <a:endParaRPr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Treinamento de Pós-Venda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mostrar como funciona o relacionamento pós-venda com os clientes.</a:t>
            </a:r>
            <a:endParaRPr/>
          </a:p>
          <a:p>
            <a:pPr indent="-3048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Lista  de Livros e Cursos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: manter as leituras dos livros atualizadas para todas as pessoas do departamento comercial criando assim uma cultura de conhecimento sobre as ações e informações da sua empresa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2794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37" name="Google Shape;337;p29"/>
          <p:cNvSpPr txBox="1"/>
          <p:nvPr>
            <p:ph idx="4294967295" type="title"/>
          </p:nvPr>
        </p:nvSpPr>
        <p:spPr>
          <a:xfrm>
            <a:off x="584575" y="338900"/>
            <a:ext cx="6321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Etapas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38" name="Google Shape;338;p29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29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Treinamento Comercial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40" name="Google Shape;340;p29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2A54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pdtJYD0snyUQh39_041fpRbJw03V9BVN-BlYajCzjJSg-hN22cUkEN4CjDUF8uN9CEfPi68j1yBTfBd968FnjhgBPwRYuFZfu3tbgtSVuvkHbR0iWw9JOmo1SGmzD5fAJwiYE_sazZc"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7924"/>
            <a:ext cx="9318087" cy="524142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 txBox="1"/>
          <p:nvPr>
            <p:ph idx="4294967295" type="title"/>
          </p:nvPr>
        </p:nvSpPr>
        <p:spPr>
          <a:xfrm>
            <a:off x="584400" y="279340"/>
            <a:ext cx="5067352" cy="4695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LEIA COM ATENÇÃO AS INSTRUÇÕES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6" name="Google Shape;96;p3"/>
          <p:cNvSpPr txBox="1"/>
          <p:nvPr>
            <p:ph idx="4294967295" type="body"/>
          </p:nvPr>
        </p:nvSpPr>
        <p:spPr>
          <a:xfrm>
            <a:off x="584400" y="1465119"/>
            <a:ext cx="63216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Este material é seu. Você pode alterar conforme sua necessidade.</a:t>
            </a:r>
            <a:endParaRPr sz="1200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pt-BR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Há dicas e comentários nos rodapés dos slides.</a:t>
            </a:r>
            <a:endParaRPr b="1" sz="1200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pt-BR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Depois que tiver finalizado, você pode salvar como PDF e disponibilizar para sua equipe de vendas.</a:t>
            </a:r>
            <a:endParaRPr sz="1200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pt-BR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Mantenha este documento constantemente atualizado.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pt-BR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Caso queira aplicar na prática e automatizar o seu Playbook de Vendas, </a:t>
            </a:r>
            <a:br>
              <a:rPr lang="pt-BR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1" lang="pt-BR" sz="1400" u="sng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 aqui</a:t>
            </a:r>
            <a:r>
              <a:rPr lang="pt-BR" sz="1400" u="sng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 Faça um Teste Grátis no CRM PipeRun.</a:t>
            </a:r>
            <a:endParaRPr sz="1400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pt-BR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Boas vendas!</a:t>
            </a:r>
            <a:endParaRPr sz="1200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pt-BR" sz="11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#PipeRun</a:t>
            </a:r>
            <a:endParaRPr b="1" sz="1100">
              <a:solidFill>
                <a:schemeClr val="lt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0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Estrutura Comercial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30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/>
          <p:nvPr/>
        </p:nvSpPr>
        <p:spPr>
          <a:xfrm>
            <a:off x="3487250" y="442025"/>
            <a:ext cx="1763100" cy="543600"/>
          </a:xfrm>
          <a:prstGeom prst="flowChartAlternateProcess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CSO ou Diretor Comercial</a:t>
            </a:r>
            <a:endParaRPr b="1" i="0" sz="9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4" name="Google Shape;354;p31"/>
          <p:cNvSpPr/>
          <p:nvPr/>
        </p:nvSpPr>
        <p:spPr>
          <a:xfrm>
            <a:off x="5654600" y="1499750"/>
            <a:ext cx="1763100" cy="543600"/>
          </a:xfrm>
          <a:prstGeom prst="flowChartAlternateProcess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  <a:endParaRPr b="0" i="0" sz="9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5" name="Google Shape;355;p31"/>
          <p:cNvSpPr/>
          <p:nvPr/>
        </p:nvSpPr>
        <p:spPr>
          <a:xfrm>
            <a:off x="3513775" y="1499750"/>
            <a:ext cx="1763100" cy="543600"/>
          </a:xfrm>
          <a:prstGeom prst="flowChartAlternateProcess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  <a:endParaRPr b="0" i="0" sz="9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6" name="Google Shape;356;p31"/>
          <p:cNvSpPr/>
          <p:nvPr/>
        </p:nvSpPr>
        <p:spPr>
          <a:xfrm>
            <a:off x="1372950" y="1499750"/>
            <a:ext cx="1763100" cy="543600"/>
          </a:xfrm>
          <a:prstGeom prst="flowChartAlternateProcess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  <a:endParaRPr b="0" i="0" sz="9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57" name="Google Shape;357;p31"/>
          <p:cNvCxnSpPr>
            <a:stCxn id="353" idx="2"/>
            <a:endCxn id="356" idx="0"/>
          </p:cNvCxnSpPr>
          <p:nvPr/>
        </p:nvCxnSpPr>
        <p:spPr>
          <a:xfrm flipH="1">
            <a:off x="2254400" y="985625"/>
            <a:ext cx="2114400" cy="5142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8" name="Google Shape;358;p31"/>
          <p:cNvCxnSpPr>
            <a:stCxn id="353" idx="2"/>
            <a:endCxn id="354" idx="0"/>
          </p:cNvCxnSpPr>
          <p:nvPr/>
        </p:nvCxnSpPr>
        <p:spPr>
          <a:xfrm>
            <a:off x="4368800" y="985625"/>
            <a:ext cx="2167500" cy="5142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9" name="Google Shape;359;p31"/>
          <p:cNvCxnSpPr>
            <a:stCxn id="353" idx="2"/>
            <a:endCxn id="355" idx="0"/>
          </p:cNvCxnSpPr>
          <p:nvPr/>
        </p:nvCxnSpPr>
        <p:spPr>
          <a:xfrm>
            <a:off x="4368800" y="985625"/>
            <a:ext cx="26400" cy="5142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60" name="Google Shape;360;p31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31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Estrutura Comercial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2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Perfil do Profissional Desejado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0" name="Google Shape;370;p32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/>
          <p:nvPr/>
        </p:nvSpPr>
        <p:spPr>
          <a:xfrm>
            <a:off x="572698" y="1444650"/>
            <a:ext cx="6685500" cy="32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rebuchet MS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Objetivo: 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Apresentar a (sua empresa), as soluções e</a:t>
            </a: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analisar as necessidades reais do potencial cliente e propor a melhor solução.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rebuchet MS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Descrição Detalhada: 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(as responsabilidades)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Realizar conexão com potenciais clientes.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Realizar apresentação.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Como identificar as necessidades e propor as soluções?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….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Trebuchet MS"/>
              <a:buChar char="●"/>
            </a:pP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Especificações: 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(conhecimentos necessários)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Análise de situação atual.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Conhecimento dos nossos sistemas e serviços online.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….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6" name="Google Shape;376;p33"/>
          <p:cNvSpPr txBox="1"/>
          <p:nvPr>
            <p:ph idx="4294967295" type="title"/>
          </p:nvPr>
        </p:nvSpPr>
        <p:spPr>
          <a:xfrm>
            <a:off x="572698" y="303275"/>
            <a:ext cx="63216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Perfil do profissional desejado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77" name="Google Shape;377;p33"/>
          <p:cNvSpPr txBox="1"/>
          <p:nvPr/>
        </p:nvSpPr>
        <p:spPr>
          <a:xfrm>
            <a:off x="572698" y="825300"/>
            <a:ext cx="79440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Função: Consultor de Negócios</a:t>
            </a:r>
            <a:endParaRPr b="0" i="1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78" name="Google Shape;378;p33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9" name="Google Shape;379;p33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Perfil do Profissional Desejado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80" name="Google Shape;380;p33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4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Playbook de Ações para Vendas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387" name="Google Shape;387;p34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34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/>
          <p:nvPr/>
        </p:nvSpPr>
        <p:spPr>
          <a:xfrm>
            <a:off x="596450" y="798367"/>
            <a:ext cx="74535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Email enviado para um potencial cliente que ainda não demonstrou interesse de compra</a:t>
            </a:r>
            <a:endParaRPr b="0" i="1" sz="12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94" name="Google Shape;394;p35"/>
          <p:cNvSpPr txBox="1"/>
          <p:nvPr/>
        </p:nvSpPr>
        <p:spPr>
          <a:xfrm>
            <a:off x="596450" y="1191312"/>
            <a:ext cx="5690100" cy="3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1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(sempre conecte o assunto ao texto, mas sem ser invasivo ou impositivo)</a:t>
            </a:r>
            <a:endParaRPr b="1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Eu sou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[nome do remetente]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, da empresa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[sua empresa]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, tudo bem?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Nós trabalhamos com empresas como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[empresa do prospect]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 com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[apresentação breve da solução oferecida]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b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Acredito que a nossa solução possa interessar à empresa. Caso você não seja a pessoa da área para tratar sobre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[sua solução oferecida]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, poderia me direcionar com quem devo falar?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Obrigado pela sua atenção.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Att,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95" name="Google Shape;395;p35"/>
          <p:cNvSpPr txBox="1"/>
          <p:nvPr>
            <p:ph idx="4294967295" type="title"/>
          </p:nvPr>
        </p:nvSpPr>
        <p:spPr>
          <a:xfrm>
            <a:off x="596450" y="273792"/>
            <a:ext cx="25035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1. Cold mail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96" name="Google Shape;396;p35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35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398" name="Google Shape;398;p35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6"/>
          <p:cNvSpPr txBox="1"/>
          <p:nvPr/>
        </p:nvSpPr>
        <p:spPr>
          <a:xfrm>
            <a:off x="596450" y="863475"/>
            <a:ext cx="74535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Email enviado para um potencial cliente que ainda não demonstrou interesse de compra</a:t>
            </a:r>
            <a:endParaRPr b="0" i="1" sz="12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4" name="Google Shape;404;p36"/>
          <p:cNvSpPr txBox="1"/>
          <p:nvPr/>
        </p:nvSpPr>
        <p:spPr>
          <a:xfrm>
            <a:off x="596449" y="1342845"/>
            <a:ext cx="7265100" cy="3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2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(sempre conecte o assunto ao texto, mas sem ser invasivo ou impositivo)</a:t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Eu sou o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[nome do remetente]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 da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[sua empresa]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 e ajudamos empresas como 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[empresa do prospect] 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com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[descrição breve da solução vendida].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Gostaria de iniciar contato e apresentar um pouco mais. Poderíamos falar brevemente via telefone, se possível, ainda nesta semana?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Compartilho minha agenda pública para você escolher o dia e horário que melhor se encaixa para você: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 [colar o link]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Abraço,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5" name="Google Shape;405;p36"/>
          <p:cNvSpPr txBox="1"/>
          <p:nvPr>
            <p:ph idx="4294967295" type="title"/>
          </p:nvPr>
        </p:nvSpPr>
        <p:spPr>
          <a:xfrm>
            <a:off x="596450" y="338900"/>
            <a:ext cx="25035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1. Cold mail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406" name="Google Shape;406;p36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p36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08" name="Google Shape;408;p36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 txBox="1"/>
          <p:nvPr/>
        </p:nvSpPr>
        <p:spPr>
          <a:xfrm>
            <a:off x="584575" y="1424800"/>
            <a:ext cx="61203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1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(crie um senso de urgência, mas sem ser impositivo)</a:t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Estou entrando em contato para lembrá-lo do nosso compromisso marcado para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[insira data e hora]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 para falarmos sobre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[descreva a solução ofertada] 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para 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[empresa do prospect]</a:t>
            </a:r>
            <a:endParaRPr b="1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Posso confirmar?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Att,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 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4" name="Google Shape;414;p37"/>
          <p:cNvSpPr txBox="1"/>
          <p:nvPr/>
        </p:nvSpPr>
        <p:spPr>
          <a:xfrm>
            <a:off x="584575" y="863475"/>
            <a:ext cx="74535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Email de retorno após o primeiro contato, em busca da confirmação de uma agenda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15" name="Google Shape;415;p37"/>
          <p:cNvSpPr txBox="1"/>
          <p:nvPr>
            <p:ph idx="4294967295" type="title"/>
          </p:nvPr>
        </p:nvSpPr>
        <p:spPr>
          <a:xfrm>
            <a:off x="584575" y="338900"/>
            <a:ext cx="5540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2. Follow up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416" name="Google Shape;416;p37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7" name="Google Shape;417;p37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18" name="Google Shape;418;p37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8"/>
          <p:cNvSpPr txBox="1"/>
          <p:nvPr/>
        </p:nvSpPr>
        <p:spPr>
          <a:xfrm>
            <a:off x="584575" y="1352458"/>
            <a:ext cx="61203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2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(crie um senso de urgência, mas sem ser impositivo)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Não obtive retorno sobre a nossa conversa marcada para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[insira data e hora]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 Já travei minha agenda e reservei o horário para conversarmos.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Posso confirmar o nosso encontro?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Aguardo retorno.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Abraço,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 </a:t>
            </a:r>
            <a:endParaRPr/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24" name="Google Shape;424;p38"/>
          <p:cNvSpPr txBox="1"/>
          <p:nvPr/>
        </p:nvSpPr>
        <p:spPr>
          <a:xfrm>
            <a:off x="584575" y="863475"/>
            <a:ext cx="74535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Email de retorno após o primeiro contato, em busca da confirmação de uma agenda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25" name="Google Shape;425;p38"/>
          <p:cNvSpPr txBox="1"/>
          <p:nvPr>
            <p:ph idx="4294967295" type="title"/>
          </p:nvPr>
        </p:nvSpPr>
        <p:spPr>
          <a:xfrm>
            <a:off x="584575" y="338900"/>
            <a:ext cx="5540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2. Follow up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426" name="Google Shape;426;p38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p38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28" name="Google Shape;428;p38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 txBox="1"/>
          <p:nvPr/>
        </p:nvSpPr>
        <p:spPr>
          <a:xfrm>
            <a:off x="596450" y="1109125"/>
            <a:ext cx="4944900" cy="3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1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(seja direto e curto, falando que a proposta está neste email)</a:t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b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Segue a proposta abaixo.</a:t>
            </a:r>
            <a:b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[link da proposta]</a:t>
            </a:r>
            <a:endParaRPr b="1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Você pode aprová-la diretamente pelo link acima. Caso tenha alguma dúvida, responda este e-mail que retornaremos o mais breve possível.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Não deixe de fechar a sua proposta conosco.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Abraço e boas vendas.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Assinatura.</a:t>
            </a:r>
            <a:endParaRPr b="0" i="1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34" name="Google Shape;434;p39"/>
          <p:cNvSpPr txBox="1"/>
          <p:nvPr/>
        </p:nvSpPr>
        <p:spPr>
          <a:xfrm>
            <a:off x="596450" y="751104"/>
            <a:ext cx="74535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Email enviado ao cliente com a proposta para o aceite do negócio</a:t>
            </a:r>
            <a:endParaRPr b="0" i="1" sz="12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35" name="Google Shape;435;p39"/>
          <p:cNvSpPr txBox="1"/>
          <p:nvPr>
            <p:ph idx="4294967295" type="title"/>
          </p:nvPr>
        </p:nvSpPr>
        <p:spPr>
          <a:xfrm>
            <a:off x="596450" y="226529"/>
            <a:ext cx="5540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3. Proposta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436" name="Google Shape;436;p39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7" name="Google Shape;437;p39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38" name="Google Shape;438;p39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idx="4294967295" type="body"/>
          </p:nvPr>
        </p:nvSpPr>
        <p:spPr>
          <a:xfrm>
            <a:off x="344401" y="1222000"/>
            <a:ext cx="58731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Coloque um </a:t>
            </a:r>
            <a:r>
              <a:rPr b="1" lang="pt-BR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breve histórico </a:t>
            </a:r>
            <a:r>
              <a:rPr lang="pt-BR" sz="120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da empresa para que todos possam conhecer um pouco mais sobre o local onde trabalham. </a:t>
            </a:r>
            <a:endParaRPr sz="1200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02" name="Google Shape;102;p4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4"/>
          <p:cNvSpPr txBox="1"/>
          <p:nvPr/>
        </p:nvSpPr>
        <p:spPr>
          <a:xfrm>
            <a:off x="6850775" y="4594500"/>
            <a:ext cx="1960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Vendas 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44400" y="327213"/>
            <a:ext cx="54750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lang="pt-BR" sz="30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Nome da Sua Empresa</a:t>
            </a:r>
            <a:endParaRPr b="1" sz="3000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 txBox="1"/>
          <p:nvPr/>
        </p:nvSpPr>
        <p:spPr>
          <a:xfrm>
            <a:off x="596450" y="1109125"/>
            <a:ext cx="6120300" cy="3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2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(seja direto e curto, falando que a proposta está neste email)</a:t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Envio, em anexo, a proposta de negócio.</a:t>
            </a:r>
            <a:b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b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(insira, aqui, as instruções necessárias para que o cliente consiga aceitar a proposta)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Qualquer dúvida, basta responder este email. Coloco-me desde já à disposição.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Não deixe de aceitar a nosso proposta para garantir a condição.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Obrigado e tenha um bom dia.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444" name="Google Shape;444;p40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5" name="Google Shape;445;p40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46" name="Google Shape;446;p40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47" name="Google Shape;447;p40"/>
          <p:cNvSpPr txBox="1"/>
          <p:nvPr/>
        </p:nvSpPr>
        <p:spPr>
          <a:xfrm>
            <a:off x="596450" y="751104"/>
            <a:ext cx="74535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Email enviado ao cliente com a proposta para o aceite do negócio</a:t>
            </a:r>
            <a:endParaRPr b="0" i="1" sz="12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48" name="Google Shape;448;p40"/>
          <p:cNvSpPr txBox="1"/>
          <p:nvPr>
            <p:ph idx="4294967295" type="title"/>
          </p:nvPr>
        </p:nvSpPr>
        <p:spPr>
          <a:xfrm>
            <a:off x="596450" y="226529"/>
            <a:ext cx="5540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3. Proposta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 txBox="1"/>
          <p:nvPr/>
        </p:nvSpPr>
        <p:spPr>
          <a:xfrm>
            <a:off x="584574" y="1302258"/>
            <a:ext cx="6120300" cy="3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1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(saúda o fechamento desejando boas-vindas)</a:t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Eu sou a (0)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[nome da pessoa]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 responsável pelo setor financeiro da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[nome da empresa]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 Estou encaminhando o boleto para o primeiro pagamento. 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Assim que ele ocorrer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[insira a condicional, se houver: o produto será enviado? serviço será agendado?]</a:t>
            </a:r>
            <a:endParaRPr b="1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Gostaria de saber: as próximas faturas encaminho para o seu contato?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Obrigado. Sigo à disposição.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Assinatura.</a:t>
            </a:r>
            <a:endParaRPr b="0" i="1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4" name="Google Shape;454;p41"/>
          <p:cNvSpPr txBox="1"/>
          <p:nvPr/>
        </p:nvSpPr>
        <p:spPr>
          <a:xfrm>
            <a:off x="584574" y="863475"/>
            <a:ext cx="57603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Email de boas-vindas e também de envio do pagamento para o cliente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5" name="Google Shape;455;p41"/>
          <p:cNvSpPr txBox="1"/>
          <p:nvPr>
            <p:ph idx="4294967295" type="title"/>
          </p:nvPr>
        </p:nvSpPr>
        <p:spPr>
          <a:xfrm>
            <a:off x="584574" y="338900"/>
            <a:ext cx="5540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4. Fechamento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456" name="Google Shape;456;p41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7" name="Google Shape;457;p41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58" name="Google Shape;458;p41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"/>
          <p:cNvSpPr txBox="1"/>
          <p:nvPr/>
        </p:nvSpPr>
        <p:spPr>
          <a:xfrm>
            <a:off x="584574" y="1374600"/>
            <a:ext cx="6120300" cy="32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2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(saúda o fechamento desejando boas-vindas)</a:t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Seja muito bem-vindo 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[nome da empresa]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 Me chamo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[nome da pessoa]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 e seu responsável pela área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[nome da área]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Obrigado pela sua confiança. Desde já coloco-me à disposição para qualquer dúvida que você possa ter.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Um grande abraço,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4" name="Google Shape;464;p42"/>
          <p:cNvSpPr txBox="1"/>
          <p:nvPr/>
        </p:nvSpPr>
        <p:spPr>
          <a:xfrm>
            <a:off x="584574" y="863475"/>
            <a:ext cx="57603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Email de boas-vindas e também de envio do pagamento para o cliente</a:t>
            </a:r>
            <a:endParaRPr b="0" i="1" sz="12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5" name="Google Shape;465;p42"/>
          <p:cNvSpPr txBox="1"/>
          <p:nvPr>
            <p:ph idx="4294967295" type="title"/>
          </p:nvPr>
        </p:nvSpPr>
        <p:spPr>
          <a:xfrm>
            <a:off x="584574" y="338900"/>
            <a:ext cx="5540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4. Fechamento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466" name="Google Shape;466;p42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7" name="Google Shape;467;p42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68" name="Google Shape;468;p42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3"/>
          <p:cNvSpPr txBox="1"/>
          <p:nvPr/>
        </p:nvSpPr>
        <p:spPr>
          <a:xfrm>
            <a:off x="584575" y="1175008"/>
            <a:ext cx="61203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1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(conecte sempre o assunto ao conteúdo do email)</a:t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10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Que bom ter você com a gente. Me chamo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[nome da pessoa]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, responsável pela área de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[nome da área]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, muito prazer!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Aproveito a oportunidade para convidar você a visitar o nosso blog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[colar hiperlink] 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 ler mais sobre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[assunto que o blog aborda]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Estou à disposição para qualquer dúvida.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Grande abraço,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 </a:t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74" name="Google Shape;474;p43"/>
          <p:cNvSpPr txBox="1"/>
          <p:nvPr/>
        </p:nvSpPr>
        <p:spPr>
          <a:xfrm>
            <a:off x="584575" y="799150"/>
            <a:ext cx="61203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Email de agradecimento e manutenção do relacionamento com o cliente</a:t>
            </a:r>
            <a:endParaRPr b="0" i="1" sz="12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75" name="Google Shape;475;p43"/>
          <p:cNvSpPr txBox="1"/>
          <p:nvPr>
            <p:ph idx="4294967295" type="title"/>
          </p:nvPr>
        </p:nvSpPr>
        <p:spPr>
          <a:xfrm>
            <a:off x="584575" y="274575"/>
            <a:ext cx="5540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5. Pós-vendas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476" name="Google Shape;476;p43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7" name="Google Shape;477;p43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78" name="Google Shape;478;p43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 txBox="1"/>
          <p:nvPr/>
        </p:nvSpPr>
        <p:spPr>
          <a:xfrm>
            <a:off x="584575" y="1175008"/>
            <a:ext cx="61203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4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Exemplo 2</a:t>
            </a:r>
            <a:r>
              <a:rPr b="0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Assunto:  </a:t>
            </a:r>
            <a:r>
              <a:rPr b="1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(conecte sempre o assunto ao conteúdo do email)</a:t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-</a:t>
            </a:r>
            <a:br>
              <a:rPr b="0" i="0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Olá, *NOME DA PESSOA*.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Seja muito bem vindo a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[insira o nome da sua empresa]</a:t>
            </a: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Gostaria de deixar com você uma pesquisa de satisfação para avaliar o atendimento recebido durante a venda. </a:t>
            </a:r>
            <a:r>
              <a:rPr b="1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[cole o link]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Coloco-me à disposição para eventuais dúvidas.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Obrigado!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Abraço.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 sz="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Assinatura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11430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84" name="Google Shape;484;p44"/>
          <p:cNvSpPr txBox="1"/>
          <p:nvPr/>
        </p:nvSpPr>
        <p:spPr>
          <a:xfrm>
            <a:off x="584575" y="799150"/>
            <a:ext cx="61203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pt-BR" sz="1200" u="none" cap="none" strike="noStrike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Email de agradecimento e manutenção do relacionamento com o cliente</a:t>
            </a:r>
            <a:endParaRPr b="0" i="1" sz="1200" u="none" cap="none" strike="noStrike">
              <a:solidFill>
                <a:srgbClr val="99999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85" name="Google Shape;485;p44"/>
          <p:cNvSpPr txBox="1"/>
          <p:nvPr>
            <p:ph idx="4294967295" type="title"/>
          </p:nvPr>
        </p:nvSpPr>
        <p:spPr>
          <a:xfrm>
            <a:off x="584575" y="274575"/>
            <a:ext cx="5540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5. Pós-vendas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486" name="Google Shape;486;p44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44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Ações para Vendas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488" name="Google Shape;488;p44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pdtJYD0snyUQh39_041fpRbJw03V9BVN-BlYajCzjJSg-hN22cUkEN4CjDUF8uN9CEfPi68j1yBTfBd968FnjhgBPwRYuFZfu3tbgtSVuvkHbR0iWw9JOmo1SGmzD5fAJwiYE_sazZc" id="493" name="Google Shape;49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7924"/>
            <a:ext cx="9318087" cy="5241424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5"/>
          <p:cNvSpPr/>
          <p:nvPr/>
        </p:nvSpPr>
        <p:spPr>
          <a:xfrm>
            <a:off x="1" y="0"/>
            <a:ext cx="9318086" cy="661737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5"/>
          <p:cNvSpPr txBox="1"/>
          <p:nvPr/>
        </p:nvSpPr>
        <p:spPr>
          <a:xfrm>
            <a:off x="647700" y="687188"/>
            <a:ext cx="8009412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Ganhe tempo e aumente a produtividade automatizando tarefas repetitivas.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Com CRM PipeRun você pode criar templates de emails para serem reutilizados em etapas chaves do seu processo comercial, reduzindo o retrabalho, erros de escrita, tempo de digitação e aumentando a produtividade da sua equipe. </a:t>
            </a:r>
            <a:endParaRPr/>
          </a:p>
        </p:txBody>
      </p:sp>
      <p:sp>
        <p:nvSpPr>
          <p:cNvPr id="496" name="Google Shape;496;p45"/>
          <p:cNvSpPr txBox="1"/>
          <p:nvPr/>
        </p:nvSpPr>
        <p:spPr>
          <a:xfrm>
            <a:off x="584575" y="25917"/>
            <a:ext cx="7945814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</a:pPr>
            <a:r>
              <a:rPr b="1" i="0" lang="pt-BR" sz="30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VEJA COMO FICA NA PRÁTICA</a:t>
            </a:r>
            <a:endParaRPr b="1" i="0" sz="30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97" name="Google Shape;497;p45"/>
          <p:cNvSpPr txBox="1"/>
          <p:nvPr/>
        </p:nvSpPr>
        <p:spPr>
          <a:xfrm>
            <a:off x="647699" y="4151348"/>
            <a:ext cx="8009412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Para criar os templates de email, </a:t>
            </a:r>
            <a:r>
              <a:rPr b="1" i="0" lang="pt-BR" sz="1400" u="sng" cap="none" strike="noStrike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Clique Aqui</a:t>
            </a:r>
            <a:r>
              <a:rPr b="0" i="0" lang="pt-BR" sz="1400" u="sng" cap="none" strike="noStrike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e Faça um Teste Grátis.</a:t>
            </a:r>
            <a:endParaRPr b="0" i="0" sz="14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1" i="0" lang="pt-BR" sz="1100" u="none" cap="none" strike="noStrike">
                <a:solidFill>
                  <a:srgbClr val="7F7F7F"/>
                </a:solidFill>
                <a:latin typeface="Rubik"/>
                <a:ea typeface="Rubik"/>
                <a:cs typeface="Rubik"/>
                <a:sym typeface="Rubik"/>
              </a:rPr>
              <a:t>#PipeRun</a:t>
            </a:r>
            <a:endParaRPr b="1" i="0" sz="1100" u="none" cap="none" strike="noStrike">
              <a:solidFill>
                <a:srgbClr val="7F7F7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98" name="Google Shape;498;p45"/>
          <p:cNvPicPr preferRelativeResize="0"/>
          <p:nvPr/>
        </p:nvPicPr>
        <p:blipFill rotWithShape="1">
          <a:blip r:embed="rId6">
            <a:alphaModFix/>
          </a:blip>
          <a:srcRect b="79" l="0" r="0" t="69"/>
          <a:stretch/>
        </p:blipFill>
        <p:spPr>
          <a:xfrm>
            <a:off x="2534100" y="1674896"/>
            <a:ext cx="4299836" cy="241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6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Roteiro de Apresentação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46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7"/>
          <p:cNvSpPr txBox="1"/>
          <p:nvPr>
            <p:ph idx="4294967295" type="title"/>
          </p:nvPr>
        </p:nvSpPr>
        <p:spPr>
          <a:xfrm>
            <a:off x="584575" y="350775"/>
            <a:ext cx="55404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Materiais de Apresentação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12" name="Google Shape;512;p47"/>
          <p:cNvSpPr txBox="1"/>
          <p:nvPr/>
        </p:nvSpPr>
        <p:spPr>
          <a:xfrm>
            <a:off x="584575" y="1211076"/>
            <a:ext cx="55404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Quais materiais de apresentação a sua empresa irá usar?</a:t>
            </a:r>
            <a:endParaRPr b="1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200" u="sng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PPT de apresentação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PPT de produto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Discurso por segmento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Cases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513" name="Google Shape;513;p47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4" name="Google Shape;514;p47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Roteiro de Apresentação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515" name="Google Shape;515;p47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48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Como identificar as dores dos clientes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522" name="Google Shape;522;p48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3" name="Google Shape;523;p48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9"/>
          <p:cNvSpPr txBox="1"/>
          <p:nvPr/>
        </p:nvSpPr>
        <p:spPr>
          <a:xfrm>
            <a:off x="572700" y="1179725"/>
            <a:ext cx="7166700" cy="3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Quais são as principais perguntas para saber as dores do cliente e acelerar o processo de compra que a sua empresa utiliza?</a:t>
            </a:r>
            <a:endParaRPr b="1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sng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Perguntas para identificar as dores (fale sobre processos, registro de atividades feitas, acompanhamento da jornada de compra);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para criar escassez;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para criar urgência;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exalte as vantagens, em relação aos concorrentes, sobre o seu produto ou serviço;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29" name="Google Shape;529;p49"/>
          <p:cNvSpPr txBox="1"/>
          <p:nvPr>
            <p:ph idx="4294967295" type="title"/>
          </p:nvPr>
        </p:nvSpPr>
        <p:spPr>
          <a:xfrm>
            <a:off x="572699" y="327025"/>
            <a:ext cx="6825627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Identificando dores do cliente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530" name="Google Shape;530;p49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1" name="Google Shape;531;p49"/>
          <p:cNvSpPr txBox="1"/>
          <p:nvPr/>
        </p:nvSpPr>
        <p:spPr>
          <a:xfrm>
            <a:off x="5534150" y="4594500"/>
            <a:ext cx="32766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Como identificar as dores dos clientes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532" name="Google Shape;532;p49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344400" y="1219400"/>
            <a:ext cx="4671300" cy="30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Insira aqui, em itens, o </a:t>
            </a:r>
            <a:r>
              <a:rPr b="1" i="0" lang="pt-BR" sz="1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propósito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 de sua empresa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 </a:t>
            </a:r>
            <a:r>
              <a:rPr b="1" i="0" lang="pt-BR" sz="1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missão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 </a:t>
            </a:r>
            <a:r>
              <a:rPr b="1" i="0" lang="pt-BR" sz="1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visão</a:t>
            </a:r>
            <a:endParaRPr/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e os </a:t>
            </a:r>
            <a:r>
              <a:rPr b="1" i="0" lang="pt-BR" sz="18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valores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11" name="Google Shape;111;p5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5"/>
          <p:cNvSpPr txBox="1"/>
          <p:nvPr/>
        </p:nvSpPr>
        <p:spPr>
          <a:xfrm>
            <a:off x="6850775" y="4594500"/>
            <a:ext cx="1960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Playbook de Vendas 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344400" y="327213"/>
            <a:ext cx="54750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lang="pt-BR" sz="30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Diretrizes do Negócio</a:t>
            </a:r>
            <a:endParaRPr b="1" sz="3000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50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Como contornar objeções</a:t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539" name="Google Shape;539;p50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p50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1"/>
          <p:cNvSpPr txBox="1"/>
          <p:nvPr/>
        </p:nvSpPr>
        <p:spPr>
          <a:xfrm>
            <a:off x="572700" y="1060300"/>
            <a:ext cx="6343200" cy="3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Ações para contornar objeções</a:t>
            </a:r>
            <a:endParaRPr b="1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sng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Registre tudo sobre o seu cliente (um bom </a:t>
            </a:r>
            <a:r>
              <a:rPr b="1" i="0" lang="pt-BR" sz="12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sistema de CRM</a:t>
            </a:r>
            <a:r>
              <a:rPr b="0" i="0" lang="pt-BR" sz="1200" u="sng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ajuda você nisso);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Ouça mais e fale menos, deixe o cliente expor as objeções e registre tudo;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Não empurre a venda, mas crie a idéia de um bom negócio para o cliente;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Nunca confronte o cliente, faça ele se sentir desconfortável por ele ainda não usar seu produto/serviço;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Tenha sempre um desconto pronto para oferecer ou uma condição especial de pagamento;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Compartilhe um case durante a sua ligação de inside sales;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46" name="Google Shape;546;p51"/>
          <p:cNvSpPr txBox="1"/>
          <p:nvPr>
            <p:ph idx="4294967295" type="title"/>
          </p:nvPr>
        </p:nvSpPr>
        <p:spPr>
          <a:xfrm>
            <a:off x="572700" y="327025"/>
            <a:ext cx="783503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Contornar objeções para fechar a venda</a:t>
            </a:r>
            <a:endParaRPr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547" name="Google Shape;547;p51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8" name="Google Shape;548;p51"/>
          <p:cNvSpPr txBox="1"/>
          <p:nvPr/>
        </p:nvSpPr>
        <p:spPr>
          <a:xfrm>
            <a:off x="5866925" y="4594500"/>
            <a:ext cx="29439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Como contornar objeções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549" name="Google Shape;549;p51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>
            <a:alpha val="0"/>
          </a:srgbClr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2"/>
          <p:cNvSpPr/>
          <p:nvPr/>
        </p:nvSpPr>
        <p:spPr>
          <a:xfrm>
            <a:off x="25" y="0"/>
            <a:ext cx="9144000" cy="4427400"/>
          </a:xfrm>
          <a:prstGeom prst="rect">
            <a:avLst/>
          </a:prstGeom>
          <a:solidFill>
            <a:srgbClr val="FF52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5" name="Google Shape;55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354" y="2690166"/>
            <a:ext cx="1965946" cy="6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52"/>
          <p:cNvSpPr txBox="1"/>
          <p:nvPr/>
        </p:nvSpPr>
        <p:spPr>
          <a:xfrm>
            <a:off x="4432947" y="2663441"/>
            <a:ext cx="24387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3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Feito no Brasil para a sua empresa ganhar o mundo.</a:t>
            </a:r>
            <a:endParaRPr i="1" sz="13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57" name="Google Shape;557;p52"/>
          <p:cNvSpPr/>
          <p:nvPr/>
        </p:nvSpPr>
        <p:spPr>
          <a:xfrm>
            <a:off x="0" y="4387875"/>
            <a:ext cx="9144000" cy="79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52"/>
          <p:cNvSpPr txBox="1"/>
          <p:nvPr/>
        </p:nvSpPr>
        <p:spPr>
          <a:xfrm>
            <a:off x="570015" y="4511425"/>
            <a:ext cx="529876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Quer construir um playbook de atividades de vendas e automatizar a criação das atividades? Entre em contato com o CRM </a:t>
            </a:r>
            <a:r>
              <a:rPr b="1" i="0" lang="pt-BR" sz="12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PipeRun</a:t>
            </a:r>
            <a:r>
              <a:rPr b="0" i="0" lang="pt-BR" sz="12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b="0" i="0" sz="12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559" name="Google Shape;559;p52"/>
          <p:cNvGrpSpPr/>
          <p:nvPr/>
        </p:nvGrpSpPr>
        <p:grpSpPr>
          <a:xfrm>
            <a:off x="5930825" y="4535175"/>
            <a:ext cx="2738700" cy="498900"/>
            <a:chOff x="5930825" y="4535175"/>
            <a:chExt cx="2738700" cy="498900"/>
          </a:xfrm>
        </p:grpSpPr>
        <p:sp>
          <p:nvSpPr>
            <p:cNvPr id="560" name="Google Shape;560;p52"/>
            <p:cNvSpPr/>
            <p:nvPr/>
          </p:nvSpPr>
          <p:spPr>
            <a:xfrm>
              <a:off x="5930825" y="4535175"/>
              <a:ext cx="2738700" cy="4989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52"/>
            <p:cNvSpPr txBox="1"/>
            <p:nvPr/>
          </p:nvSpPr>
          <p:spPr>
            <a:xfrm>
              <a:off x="6148325" y="4616325"/>
              <a:ext cx="23037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pt-BR" sz="1200" u="none" cap="none" strike="noStrike">
                  <a:solidFill>
                    <a:schemeClr val="lt1"/>
                  </a:solidFill>
                  <a:uFill>
                    <a:noFill/>
                  </a:uFill>
                  <a:latin typeface="Rubik"/>
                  <a:ea typeface="Rubik"/>
                  <a:cs typeface="Rubik"/>
                  <a:sym typeface="Rubik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FALE COM O CONSULTOR</a:t>
              </a:r>
              <a:endParaRPr b="1" i="0" sz="12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562" name="Google Shape;562;p52"/>
          <p:cNvSpPr txBox="1"/>
          <p:nvPr/>
        </p:nvSpPr>
        <p:spPr>
          <a:xfrm>
            <a:off x="1120800" y="1731859"/>
            <a:ext cx="69024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5600" u="none" cap="none" strike="noStrik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Boas vendas!</a:t>
            </a:r>
            <a:endParaRPr b="1" i="0" sz="5600" u="none" cap="none" strike="noStrike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63" name="Google Shape;563;p52"/>
          <p:cNvSpPr/>
          <p:nvPr/>
        </p:nvSpPr>
        <p:spPr>
          <a:xfrm>
            <a:off x="6613900" y="-963475"/>
            <a:ext cx="2251200" cy="22512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2"/>
          <p:cNvSpPr/>
          <p:nvPr/>
        </p:nvSpPr>
        <p:spPr>
          <a:xfrm>
            <a:off x="6824706" y="792854"/>
            <a:ext cx="693900" cy="693900"/>
          </a:xfrm>
          <a:prstGeom prst="ellipse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5" name="Google Shape;56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748" y="92596"/>
            <a:ext cx="730100" cy="73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450" y="3789900"/>
            <a:ext cx="442000" cy="44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498200" y="2236688"/>
            <a:ext cx="811141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pt-BR" sz="5000" u="none" cap="none" strike="noStrike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Objetivos de venda</a:t>
            </a:r>
            <a:endParaRPr b="1" i="0" sz="5000" u="none" cap="none" strike="noStrike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5000" u="none" cap="none" strike="noStrike">
              <a:solidFill>
                <a:srgbClr val="FFFFFF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498199" y="1814625"/>
            <a:ext cx="3028771" cy="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-BR" sz="2400" u="none" cap="none" strike="noStrike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rPr>
              <a:t>Playbook de Vendas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6"/>
          <p:cNvCxnSpPr/>
          <p:nvPr/>
        </p:nvCxnSpPr>
        <p:spPr>
          <a:xfrm>
            <a:off x="-41016" y="2342533"/>
            <a:ext cx="340173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idx="4294967295" type="body"/>
          </p:nvPr>
        </p:nvSpPr>
        <p:spPr>
          <a:xfrm>
            <a:off x="344400" y="1085826"/>
            <a:ext cx="63216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lang="pt-BR" sz="14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Atingir receita anual de: </a:t>
            </a:r>
            <a:r>
              <a:rPr b="1"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R$ X,XX </a:t>
            </a:r>
            <a:endParaRPr b="1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lang="pt-BR" sz="14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Atingir receita mensal média de: </a:t>
            </a:r>
            <a:r>
              <a:rPr b="1"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R$</a:t>
            </a:r>
            <a:r>
              <a:rPr b="1" lang="pt-BR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 X,XX</a:t>
            </a:r>
            <a:endParaRPr b="1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874663" y="2061675"/>
            <a:ext cx="32199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1º semestre:</a:t>
            </a:r>
            <a:endParaRPr b="1" i="0" sz="16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Atingir receita no semestre de: </a:t>
            </a: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R$</a:t>
            </a:r>
            <a:endParaRPr b="1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Atingir receita mensal de: </a:t>
            </a: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R$</a:t>
            </a:r>
            <a:endParaRPr b="1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9" name="Google Shape;129;p7"/>
          <p:cNvSpPr txBox="1"/>
          <p:nvPr/>
        </p:nvSpPr>
        <p:spPr>
          <a:xfrm>
            <a:off x="4997237" y="2061675"/>
            <a:ext cx="32721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t-BR" sz="16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2º semestre:</a:t>
            </a:r>
            <a:endParaRPr b="1" i="0" sz="16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Atingir receita no semestre de: </a:t>
            </a: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R$</a:t>
            </a:r>
            <a:endParaRPr b="1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aleway"/>
              <a:buChar char="●"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Atingir receita mensal de: </a:t>
            </a:r>
            <a:r>
              <a:rPr b="1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R$</a:t>
            </a:r>
            <a:endParaRPr b="1" i="0" sz="1400" u="none" cap="none" strike="noStrike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30" name="Google Shape;130;p7"/>
          <p:cNvCxnSpPr/>
          <p:nvPr/>
        </p:nvCxnSpPr>
        <p:spPr>
          <a:xfrm>
            <a:off x="4545900" y="2061675"/>
            <a:ext cx="0" cy="2101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7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7"/>
          <p:cNvSpPr txBox="1"/>
          <p:nvPr/>
        </p:nvSpPr>
        <p:spPr>
          <a:xfrm>
            <a:off x="6850775" y="4594500"/>
            <a:ext cx="1960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Objetivos de venda</a:t>
            </a: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 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344400" y="327225"/>
            <a:ext cx="6376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lang="pt-BR" sz="30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Nossos objetivos neste ano, são:</a:t>
            </a:r>
            <a:endParaRPr b="1" sz="3000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8"/>
          <p:cNvGraphicFramePr/>
          <p:nvPr/>
        </p:nvGraphicFramePr>
        <p:xfrm>
          <a:off x="2319325" y="1396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{6C11F37E-C0B0-4439-8576-A9117DFEF172}</a:tableStyleId>
              </a:tblPr>
              <a:tblGrid>
                <a:gridCol w="1828800"/>
                <a:gridCol w="1047750"/>
                <a:gridCol w="771525"/>
                <a:gridCol w="1009650"/>
              </a:tblGrid>
              <a:tr h="29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Item</a:t>
                      </a:r>
                      <a:endParaRPr b="1" sz="10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Receitas</a:t>
                      </a:r>
                      <a:endParaRPr b="1" sz="10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Unidades</a:t>
                      </a:r>
                      <a:endParaRPr b="1" sz="10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Ticket Médio</a:t>
                      </a:r>
                      <a:endParaRPr b="1" sz="10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Produto 1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62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79,90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Produto 2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Serviço A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Serviço B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25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Serviço C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Plano X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Plano Y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Plano Z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5.000,00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100,00</a:t>
                      </a:r>
                      <a:endParaRPr sz="10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FF275B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TOTAL / MÊS</a:t>
                      </a:r>
                      <a:endParaRPr b="1" sz="1000" u="none" cap="none" strike="noStrike">
                        <a:solidFill>
                          <a:srgbClr val="FF275B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FF275B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R$50.000,00 MÊS / R$300.000,00 SEMESTRE</a:t>
                      </a:r>
                      <a:endParaRPr b="1" sz="1000" u="none" cap="none" strike="noStrike">
                        <a:solidFill>
                          <a:srgbClr val="FF275B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140" name="Google Shape;140;p8"/>
          <p:cNvSpPr txBox="1"/>
          <p:nvPr/>
        </p:nvSpPr>
        <p:spPr>
          <a:xfrm>
            <a:off x="2234000" y="983765"/>
            <a:ext cx="47673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rPr>
              <a:t>Atingir receitas mensais recorrentes em:</a:t>
            </a:r>
            <a:endParaRPr b="0" i="0" sz="1200" u="none" cap="none" strike="noStrike">
              <a:solidFill>
                <a:srgbClr val="666666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41" name="Google Shape;141;p8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8"/>
          <p:cNvSpPr txBox="1"/>
          <p:nvPr/>
        </p:nvSpPr>
        <p:spPr>
          <a:xfrm>
            <a:off x="6850775" y="4594500"/>
            <a:ext cx="1960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Objetivos de venda 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43" name="Google Shape;143;p8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344400" y="327225"/>
            <a:ext cx="6376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pt-BR" sz="30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Desdobramento das metas:</a:t>
            </a:r>
            <a:endParaRPr b="1" sz="3000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p9"/>
          <p:cNvGraphicFramePr/>
          <p:nvPr/>
        </p:nvGraphicFramePr>
        <p:xfrm>
          <a:off x="994900" y="169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{89875CD7-A0F6-464E-A6E1-08D4B16D9018}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Canal</a:t>
                      </a:r>
                      <a:endParaRPr b="1"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Quem</a:t>
                      </a:r>
                      <a:endParaRPr b="1"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Objetivo</a:t>
                      </a:r>
                      <a:endParaRPr b="1"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pt-BR" sz="1400" u="none" cap="none" strike="noStrike">
                          <a:latin typeface="Rubik"/>
                          <a:ea typeface="Rubik"/>
                          <a:cs typeface="Rubik"/>
                          <a:sym typeface="Rubik"/>
                        </a:rPr>
                        <a:t>Meta</a:t>
                      </a:r>
                      <a:endParaRPr b="1" sz="14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Interno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equipe pós-vendas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vender para a base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R$ 25 mil/mês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Revendas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sócio-diretor da revenda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vender para base das revendas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R$ 15 mil/mês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Etc..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Etc..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Etc..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pt-BR" sz="900" u="none" cap="none" strike="noStrike">
                          <a:solidFill>
                            <a:srgbClr val="666666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Etc..</a:t>
                      </a:r>
                      <a:endParaRPr sz="900" u="none" cap="none" strike="noStrike">
                        <a:solidFill>
                          <a:srgbClr val="666666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cxnSp>
        <p:nvCxnSpPr>
          <p:cNvPr id="150" name="Google Shape;150;p9"/>
          <p:cNvCxnSpPr/>
          <p:nvPr/>
        </p:nvCxnSpPr>
        <p:spPr>
          <a:xfrm>
            <a:off x="361650" y="4616204"/>
            <a:ext cx="84207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9"/>
          <p:cNvSpPr txBox="1"/>
          <p:nvPr/>
        </p:nvSpPr>
        <p:spPr>
          <a:xfrm>
            <a:off x="6850775" y="4594500"/>
            <a:ext cx="19602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ubik Medium"/>
                <a:ea typeface="Rubik Medium"/>
                <a:cs typeface="Rubik Medium"/>
                <a:sym typeface="Rubik Medium"/>
              </a:rPr>
              <a:t>Objetivos de venda   l   2022</a:t>
            </a:r>
            <a:endParaRPr i="1" sz="900">
              <a:solidFill>
                <a:srgbClr val="FFFFFF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407350" y="4717575"/>
            <a:ext cx="988800" cy="281100"/>
          </a:xfrm>
          <a:prstGeom prst="rect">
            <a:avLst/>
          </a:prstGeom>
          <a:solidFill>
            <a:srgbClr val="FF275B"/>
          </a:solidFill>
          <a:ln>
            <a:noFill/>
          </a:ln>
        </p:spPr>
        <p:txBody>
          <a:bodyPr anchorCtr="0" anchor="ctr" bIns="91425" lIns="90000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lt1"/>
                </a:solidFill>
                <a:latin typeface="Rubik Medium"/>
                <a:ea typeface="Rubik Medium"/>
                <a:cs typeface="Rubik Medium"/>
                <a:sym typeface="Rubik Medium"/>
              </a:rPr>
              <a:t>SEU LOGO</a:t>
            </a:r>
            <a:endParaRPr i="1" sz="1100">
              <a:solidFill>
                <a:schemeClr val="lt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344400" y="327225"/>
            <a:ext cx="77289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lang="pt-BR" sz="3000">
                <a:solidFill>
                  <a:srgbClr val="FF275B"/>
                </a:solidFill>
                <a:latin typeface="Rubik"/>
                <a:ea typeface="Rubik"/>
                <a:cs typeface="Rubik"/>
                <a:sym typeface="Rubik"/>
              </a:rPr>
              <a:t>Canais de relacionamento para vendas:</a:t>
            </a:r>
            <a:endParaRPr b="1" sz="3000">
              <a:solidFill>
                <a:srgbClr val="FF275B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Fabio Noro</dc:creator>
</cp:coreProperties>
</file>